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7" r:id="rId2"/>
    <p:sldId id="321" r:id="rId3"/>
    <p:sldId id="323" r:id="rId4"/>
    <p:sldId id="311" r:id="rId5"/>
    <p:sldId id="315" r:id="rId6"/>
    <p:sldId id="316" r:id="rId7"/>
    <p:sldId id="317" r:id="rId8"/>
    <p:sldId id="319" r:id="rId9"/>
    <p:sldId id="318" r:id="rId10"/>
    <p:sldId id="313" r:id="rId11"/>
    <p:sldId id="320" r:id="rId12"/>
    <p:sldId id="309" r:id="rId13"/>
    <p:sldId id="310" r:id="rId14"/>
    <p:sldId id="322" r:id="rId15"/>
    <p:sldId id="274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0244" autoAdjust="0"/>
  </p:normalViewPr>
  <p:slideViewPr>
    <p:cSldViewPr snapToGrid="0">
      <p:cViewPr varScale="1">
        <p:scale>
          <a:sx n="100" d="100"/>
          <a:sy n="100" d="100"/>
        </p:scale>
        <p:origin x="22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F1A58-5271-44B6-8E35-5BA49669EF0D}" type="datetimeFigureOut">
              <a:rPr lang="fr-FR" smtClean="0"/>
              <a:t>08/12/2023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B741F-07DE-4893-B3A8-412BAEC582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898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B741F-07DE-4893-B3A8-412BAEC5828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4638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En gras les pré requis pour demande AP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B741F-07DE-4893-B3A8-412BAEC58287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236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DF5D7-A444-4A37-A558-00F76C4B3877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575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En gras les pré requis pour demande AP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B741F-07DE-4893-B3A8-412BAEC5828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417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En gras les pré requis pour demande AP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B741F-07DE-4893-B3A8-412BAEC58287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06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 gras les pré requis pour demande AP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B741F-07DE-4893-B3A8-412BAEC58287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637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En gras les pré requis pour demande AP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B741F-07DE-4893-B3A8-412BAEC58287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993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En gras les pré requis pour demande AP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B741F-07DE-4893-B3A8-412BAEC58287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4770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 gras les pré requis pour demande AP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B741F-07DE-4893-B3A8-412BAEC58287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93078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En gras les pré requis pour demande AP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B741F-07DE-4893-B3A8-412BAEC58287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7511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B741F-07DE-4893-B3A8-412BAEC58287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248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2D41-C11C-4048-85DF-E3CDE8F15579}" type="datetime1">
              <a:rPr lang="fr-FR" smtClean="0"/>
              <a:t>08/12/2023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CAE02-E028-41CD-8FD6-744C78A04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9069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B565-626D-4221-8AEB-ACA1292EACAE}" type="datetime1">
              <a:rPr lang="fr-FR" smtClean="0"/>
              <a:t>08/12/2023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CAE02-E028-41CD-8FD6-744C78A04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62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DF9FF-D1D6-4967-A4EC-2E535A729715}" type="datetime1">
              <a:rPr lang="fr-FR" smtClean="0"/>
              <a:t>08/12/2023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CAE02-E028-41CD-8FD6-744C78A04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948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875BB-EDD8-4FDC-9151-121FCA698696}" type="datetime1">
              <a:rPr lang="fr-FR" smtClean="0"/>
              <a:t>08/12/2023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CAE02-E028-41CD-8FD6-744C78A04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250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101F0-3993-4D3C-ACA0-42D32B11463C}" type="datetime1">
              <a:rPr lang="fr-FR" smtClean="0"/>
              <a:t>08/12/2023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CAE02-E028-41CD-8FD6-744C78A04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97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7CAB-8AD0-4537-A845-308971406F7A}" type="datetime1">
              <a:rPr lang="fr-FR" smtClean="0"/>
              <a:t>08/12/2023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CAE02-E028-41CD-8FD6-744C78A04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1577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D3B49-E037-4BA4-A1B9-B1BD5750E910}" type="datetime1">
              <a:rPr lang="fr-FR" smtClean="0"/>
              <a:t>08/12/2023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CAE02-E028-41CD-8FD6-744C78A04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207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EE47-A8C9-4AFC-8792-F2DB476B791E}" type="datetime1">
              <a:rPr lang="fr-FR" smtClean="0"/>
              <a:t>08/12/2023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CAE02-E028-41CD-8FD6-744C78A04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6811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9DCF-403E-4AB5-AF7B-542930CB1BE2}" type="datetime1">
              <a:rPr lang="fr-FR" smtClean="0"/>
              <a:t>08/12/2023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CAE02-E028-41CD-8FD6-744C78A04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1391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C767-250E-4427-959C-A1B831D2B300}" type="datetime1">
              <a:rPr lang="fr-FR" smtClean="0"/>
              <a:t>08/12/2023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CAE02-E028-41CD-8FD6-744C78A04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505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D7AF9-555E-4949-9332-6E9EA14CC575}" type="datetime1">
              <a:rPr lang="fr-FR" smtClean="0"/>
              <a:t>08/12/2023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CAE02-E028-41CD-8FD6-744C78A04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523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C232B-E35D-46B6-A3F5-EE8CF60C3713}" type="datetime1">
              <a:rPr lang="fr-FR" smtClean="0"/>
              <a:t>08/12/2023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CAE02-E028-41CD-8FD6-744C78A04E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03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705304"/>
            <a:ext cx="12192000" cy="115269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E608094-062C-4293-B229-27222199C3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5919" y="5877928"/>
            <a:ext cx="5013540" cy="691004"/>
          </a:xfrm>
        </p:spPr>
        <p:txBody>
          <a:bodyPr rtlCol="0">
            <a:normAutofit fontScale="92500" lnSpcReduction="10000"/>
          </a:bodyPr>
          <a:lstStyle/>
          <a:p>
            <a:pPr algn="l" rtl="0">
              <a:lnSpc>
                <a:spcPct val="108000"/>
              </a:lnSpc>
              <a:spcBef>
                <a:spcPts val="0"/>
              </a:spcBef>
            </a:pPr>
            <a:r>
              <a:rPr lang="fr-FR" b="1" dirty="0">
                <a:solidFill>
                  <a:srgbClr val="0070C0"/>
                </a:solidFill>
                <a:latin typeface="Century Gothic" panose="020B0502020202020204" pitchFamily="34" charset="0"/>
              </a:rPr>
              <a:t>Dr </a:t>
            </a:r>
          </a:p>
          <a:p>
            <a:pPr algn="l" rtl="0">
              <a:lnSpc>
                <a:spcPct val="108000"/>
              </a:lnSpc>
              <a:spcBef>
                <a:spcPts val="0"/>
              </a:spcBef>
            </a:pPr>
            <a:r>
              <a:rPr lang="fr-FR" sz="1900" dirty="0">
                <a:solidFill>
                  <a:schemeClr val="tx1"/>
                </a:solidFill>
                <a:latin typeface="Century Gothic" panose="020B0502020202020204" pitchFamily="34" charset="0"/>
              </a:rPr>
              <a:t>CHU </a:t>
            </a:r>
          </a:p>
        </p:txBody>
      </p:sp>
      <p:sp>
        <p:nvSpPr>
          <p:cNvPr id="9" name="Rectangle 8"/>
          <p:cNvSpPr/>
          <p:nvPr/>
        </p:nvSpPr>
        <p:spPr>
          <a:xfrm flipV="1">
            <a:off x="193965" y="180109"/>
            <a:ext cx="11797294" cy="5358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93965" y="1705539"/>
            <a:ext cx="11797294" cy="212365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chemeClr val="bg1"/>
                </a:solidFill>
              </a:rPr>
              <a:t>RCP </a:t>
            </a:r>
            <a:r>
              <a:rPr lang="fr-FR" sz="4400" b="1" dirty="0">
                <a:solidFill>
                  <a:schemeClr val="bg1"/>
                </a:solidFill>
                <a:cs typeface="Calibri" panose="020F0502020204030204" pitchFamily="34" charset="0"/>
              </a:rPr>
              <a:t>PRADORT/HYPO/CMERC</a:t>
            </a:r>
          </a:p>
          <a:p>
            <a:pPr algn="ctr"/>
            <a:r>
              <a:rPr lang="fr-FR" sz="4400" b="1" dirty="0">
                <a:solidFill>
                  <a:schemeClr val="bg1"/>
                </a:solidFill>
                <a:cs typeface="Calibri" panose="020F0502020204030204" pitchFamily="34" charset="0"/>
              </a:rPr>
              <a:t>Obésité hypothalamique</a:t>
            </a:r>
          </a:p>
          <a:p>
            <a:pPr algn="ctr"/>
            <a:r>
              <a:rPr lang="fr-FR" sz="4400" b="1" dirty="0">
                <a:solidFill>
                  <a:schemeClr val="bg1"/>
                </a:solidFill>
                <a:cs typeface="Calibri" panose="020F0502020204030204" pitchFamily="34" charset="0"/>
              </a:rPr>
              <a:t>Prise en charge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70165" y="4336834"/>
            <a:ext cx="117972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</a:rPr>
              <a:t>//202</a:t>
            </a:r>
            <a:endParaRPr lang="fr-FR" sz="2800" i="1" dirty="0">
              <a:solidFill>
                <a:schemeClr val="bg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65" y="5567275"/>
            <a:ext cx="1025235" cy="124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192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V="1">
            <a:off x="293175" y="221673"/>
            <a:ext cx="11605649" cy="1017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99653" y="410427"/>
            <a:ext cx="1079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Mode de vie-complications psychosociales  </a:t>
            </a:r>
            <a:endParaRPr lang="fr-FR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3175" y="1271700"/>
            <a:ext cx="11605649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lvl="1"/>
            <a:r>
              <a:rPr lang="fr-FR" b="1" u="sng" dirty="0">
                <a:solidFill>
                  <a:schemeClr val="accent5"/>
                </a:solidFill>
              </a:rPr>
              <a:t>Environnement de vie </a:t>
            </a:r>
          </a:p>
          <a:p>
            <a:pPr marL="360000" lvl="1"/>
            <a:r>
              <a:rPr lang="fr-FR" dirty="0">
                <a:solidFill>
                  <a:schemeClr val="accent5"/>
                </a:solidFill>
              </a:rPr>
              <a:t>Parcours et projet de vie: scolarité (milieu ordinaire, AVS, ULIS, EMS)</a:t>
            </a:r>
          </a:p>
          <a:p>
            <a:pPr marL="360000" lvl="1"/>
            <a:r>
              <a:rPr lang="fr-FR" dirty="0">
                <a:solidFill>
                  <a:schemeClr val="accent5"/>
                </a:solidFill>
              </a:rPr>
              <a:t>Lieu de vie (domicile, établissements)</a:t>
            </a:r>
          </a:p>
          <a:p>
            <a:pPr marL="360000" lvl="1"/>
            <a:endParaRPr lang="fr-FR" dirty="0">
              <a:solidFill>
                <a:schemeClr val="accent5"/>
              </a:solidFill>
            </a:endParaRPr>
          </a:p>
          <a:p>
            <a:pPr marL="360000" lvl="1"/>
            <a:r>
              <a:rPr lang="fr-FR" dirty="0">
                <a:solidFill>
                  <a:schemeClr val="accent5"/>
                </a:solidFill>
              </a:rPr>
              <a:t>Pour les adultes: autonomie oui/non </a:t>
            </a:r>
          </a:p>
          <a:p>
            <a:pPr marL="360000" lvl="1"/>
            <a:r>
              <a:rPr lang="fr-FR" dirty="0">
                <a:solidFill>
                  <a:schemeClr val="accent5"/>
                </a:solidFill>
              </a:rPr>
              <a:t>Si non précisez:  insertion professionnelle, reconnaissance handicap (AAH, PCH etc…), protection juridique  </a:t>
            </a:r>
          </a:p>
          <a:p>
            <a:pPr marL="360000" lvl="1"/>
            <a:endParaRPr lang="fr-FR" u="sng" dirty="0">
              <a:solidFill>
                <a:schemeClr val="accent5"/>
              </a:solidFill>
            </a:endParaRPr>
          </a:p>
          <a:p>
            <a:pPr marL="360000" lvl="1"/>
            <a:r>
              <a:rPr lang="fr-FR" dirty="0">
                <a:solidFill>
                  <a:schemeClr val="accent5"/>
                </a:solidFill>
              </a:rPr>
              <a:t>Implication entourage dans la prise en charge?  </a:t>
            </a:r>
          </a:p>
          <a:p>
            <a:pPr marL="360000" lvl="1"/>
            <a:endParaRPr lang="fr-FR" b="1" u="sng" dirty="0">
              <a:solidFill>
                <a:schemeClr val="accent5"/>
              </a:solidFill>
            </a:endParaRPr>
          </a:p>
          <a:p>
            <a:pPr marL="360000" lvl="1"/>
            <a:r>
              <a:rPr lang="fr-FR" b="1" dirty="0">
                <a:solidFill>
                  <a:schemeClr val="accent5"/>
                </a:solidFill>
              </a:rPr>
              <a:t>Pour les adultes </a:t>
            </a:r>
          </a:p>
          <a:p>
            <a:pPr marL="360000" lvl="1"/>
            <a:r>
              <a:rPr lang="fr-FR" dirty="0">
                <a:solidFill>
                  <a:schemeClr val="accent5"/>
                </a:solidFill>
              </a:rPr>
              <a:t>Le patient peut être autonome pour ses injections, pour les déplacements à l’hôpital (visites et traitement) OUI/NON </a:t>
            </a:r>
          </a:p>
          <a:p>
            <a:pPr marL="360000" lvl="1"/>
            <a:r>
              <a:rPr lang="fr-FR" dirty="0">
                <a:solidFill>
                  <a:schemeClr val="accent5"/>
                </a:solidFill>
              </a:rPr>
              <a:t>Si NON peut il avoir une IDE? </a:t>
            </a:r>
          </a:p>
          <a:p>
            <a:pPr marL="360000" lvl="1"/>
            <a:r>
              <a:rPr lang="fr-FR" dirty="0">
                <a:solidFill>
                  <a:schemeClr val="accent5"/>
                </a:solidFill>
              </a:rPr>
              <a:t>Y’</a:t>
            </a:r>
            <a:r>
              <a:rPr lang="fr-FR" dirty="0" err="1">
                <a:solidFill>
                  <a:schemeClr val="accent5"/>
                </a:solidFill>
              </a:rPr>
              <a:t>a-t-il</a:t>
            </a:r>
            <a:r>
              <a:rPr lang="fr-FR" dirty="0">
                <a:solidFill>
                  <a:schemeClr val="accent5"/>
                </a:solidFill>
              </a:rPr>
              <a:t> un entourage, une personne ressource? </a:t>
            </a:r>
          </a:p>
          <a:p>
            <a:pPr marL="360000" lvl="1"/>
            <a:endParaRPr lang="fr-FR" b="1" dirty="0">
              <a:solidFill>
                <a:schemeClr val="accent5"/>
              </a:solidFill>
            </a:endParaRPr>
          </a:p>
          <a:p>
            <a:pPr marL="360000" lvl="1"/>
            <a:endParaRPr lang="fr-FR" b="1" dirty="0">
              <a:solidFill>
                <a:schemeClr val="accent5"/>
              </a:solidFill>
            </a:endParaRPr>
          </a:p>
          <a:p>
            <a:pPr marL="360000" lvl="1"/>
            <a:r>
              <a:rPr lang="fr-FR" b="1" dirty="0">
                <a:solidFill>
                  <a:schemeClr val="accent5"/>
                </a:solidFill>
              </a:rPr>
              <a:t>Le patient (et/ou entourage ou  parents si enfants ) comprend-il  les enjeux du traitement? </a:t>
            </a:r>
          </a:p>
          <a:p>
            <a:pPr marL="360000" lvl="1"/>
            <a:r>
              <a:rPr lang="fr-FR" dirty="0">
                <a:solidFill>
                  <a:schemeClr val="accent5"/>
                </a:solidFill>
              </a:rPr>
              <a:t>qu’attend-il du traitement, compréhension des EI et de leur surveillance, compliance</a:t>
            </a:r>
            <a:endParaRPr lang="fr-FR" u="sng" dirty="0">
              <a:solidFill>
                <a:schemeClr val="accent5"/>
              </a:solidFill>
            </a:endParaRPr>
          </a:p>
          <a:p>
            <a:pPr marL="360000" lvl="1"/>
            <a:endParaRPr lang="fr-FR" b="1" u="sng" dirty="0">
              <a:solidFill>
                <a:schemeClr val="accent5"/>
              </a:solidFill>
            </a:endParaRPr>
          </a:p>
          <a:p>
            <a:pPr marL="360000" lvl="1"/>
            <a:endParaRPr lang="fr-FR" b="1" u="sng" dirty="0">
              <a:solidFill>
                <a:schemeClr val="accent5"/>
              </a:solidFill>
            </a:endParaRPr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28096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V="1">
            <a:off x="293175" y="221673"/>
            <a:ext cx="11605649" cy="1017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71053" y="162035"/>
            <a:ext cx="115040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Présentation clinique: 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Autres ATCD notables pour discussion traitement  </a:t>
            </a:r>
            <a:endParaRPr lang="fr-FR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3175" y="1271700"/>
            <a:ext cx="116056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lvl="1"/>
            <a:endParaRPr lang="fr-FR" b="1" dirty="0">
              <a:solidFill>
                <a:schemeClr val="accent5"/>
              </a:solidFill>
            </a:endParaRPr>
          </a:p>
          <a:p>
            <a:pPr marL="360000" lvl="1"/>
            <a:r>
              <a:rPr lang="fr-FR" dirty="0">
                <a:solidFill>
                  <a:schemeClr val="accent5"/>
                </a:solidFill>
              </a:rPr>
              <a:t> </a:t>
            </a:r>
            <a:endParaRPr lang="fr-FR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452052" y="1239253"/>
            <a:ext cx="11605649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lvl="1"/>
            <a:endParaRPr lang="fr-FR" b="1" dirty="0">
              <a:solidFill>
                <a:schemeClr val="accent5"/>
              </a:solidFill>
            </a:endParaRPr>
          </a:p>
          <a:p>
            <a:pPr marL="360000" lvl="1"/>
            <a:endParaRPr lang="fr-FR" b="1" dirty="0">
              <a:solidFill>
                <a:schemeClr val="accent5"/>
              </a:solidFill>
            </a:endParaRPr>
          </a:p>
          <a:p>
            <a:pPr marL="360000" lvl="1"/>
            <a:r>
              <a:rPr lang="fr-FR" b="1" dirty="0">
                <a:solidFill>
                  <a:schemeClr val="accent5"/>
                </a:solidFill>
              </a:rPr>
              <a:t>Insuffisance rénale sévère OUI/NON </a:t>
            </a:r>
          </a:p>
          <a:p>
            <a:pPr marL="360000" lvl="1"/>
            <a:endParaRPr lang="fr-FR" b="1" dirty="0">
              <a:solidFill>
                <a:schemeClr val="accent5"/>
              </a:solidFill>
            </a:endParaRPr>
          </a:p>
          <a:p>
            <a:pPr marL="360000" lvl="1"/>
            <a:endParaRPr lang="fr-FR" b="1" dirty="0">
              <a:solidFill>
                <a:schemeClr val="accent5"/>
              </a:solidFill>
            </a:endParaRPr>
          </a:p>
          <a:p>
            <a:pPr marL="360000" lvl="1"/>
            <a:r>
              <a:rPr lang="fr-FR" dirty="0">
                <a:solidFill>
                  <a:schemeClr val="accent5"/>
                </a:solidFill>
              </a:rPr>
              <a:t>ATCD familiaux: </a:t>
            </a:r>
          </a:p>
          <a:p>
            <a:pPr marL="360000" lvl="1"/>
            <a:r>
              <a:rPr lang="fr-FR" b="1" dirty="0">
                <a:solidFill>
                  <a:schemeClr val="accent5"/>
                </a:solidFill>
              </a:rPr>
              <a:t>Mélanome OUI/NON  </a:t>
            </a:r>
          </a:p>
          <a:p>
            <a:pPr marL="360000" lvl="1"/>
            <a:endParaRPr lang="fr-FR" dirty="0">
              <a:solidFill>
                <a:schemeClr val="accent5"/>
              </a:solidFill>
            </a:endParaRPr>
          </a:p>
          <a:p>
            <a:pPr marL="360000" lvl="1"/>
            <a:r>
              <a:rPr lang="fr-FR" dirty="0">
                <a:solidFill>
                  <a:schemeClr val="accent5"/>
                </a:solidFill>
              </a:rPr>
              <a:t>ATCD perso: atteintes cutanées (</a:t>
            </a:r>
            <a:r>
              <a:rPr lang="fr-FR" dirty="0" err="1">
                <a:solidFill>
                  <a:schemeClr val="accent5"/>
                </a:solidFill>
              </a:rPr>
              <a:t>naevi</a:t>
            </a:r>
            <a:r>
              <a:rPr lang="fr-FR" dirty="0">
                <a:solidFill>
                  <a:schemeClr val="accent5"/>
                </a:solidFill>
              </a:rPr>
              <a:t>?)</a:t>
            </a:r>
          </a:p>
          <a:p>
            <a:pPr marL="360000" lvl="1"/>
            <a:r>
              <a:rPr lang="fr-FR" dirty="0">
                <a:solidFill>
                  <a:schemeClr val="accent5"/>
                </a:solidFill>
              </a:rPr>
              <a:t>Autres si notables </a:t>
            </a:r>
          </a:p>
          <a:p>
            <a:pPr marL="360000" lvl="1"/>
            <a:endParaRPr lang="fr-FR" b="1" dirty="0">
              <a:solidFill>
                <a:schemeClr val="accent5"/>
              </a:solidFill>
            </a:endParaRPr>
          </a:p>
          <a:p>
            <a:pPr marL="360000" lvl="1"/>
            <a:endParaRPr lang="fr-FR" b="1" dirty="0">
              <a:solidFill>
                <a:schemeClr val="accent5"/>
              </a:solidFill>
            </a:endParaRPr>
          </a:p>
          <a:p>
            <a:pPr marL="360000" lvl="1"/>
            <a:endParaRPr lang="fr-FR" sz="1400" dirty="0">
              <a:solidFill>
                <a:schemeClr val="accent5"/>
              </a:solidFill>
            </a:endParaRPr>
          </a:p>
          <a:p>
            <a:pPr marL="360000" lvl="1"/>
            <a:r>
              <a:rPr lang="fr-FR" b="1" dirty="0">
                <a:solidFill>
                  <a:schemeClr val="accent5"/>
                </a:solidFill>
              </a:rPr>
              <a:t> A remplir pour fiche d’initiation</a:t>
            </a:r>
          </a:p>
          <a:p>
            <a:pPr marL="360000" lvl="1"/>
            <a:r>
              <a:rPr lang="fr-FR" b="1" dirty="0">
                <a:solidFill>
                  <a:schemeClr val="accent5"/>
                </a:solidFill>
              </a:rPr>
              <a:t>Traitements antérieurs significatifs </a:t>
            </a:r>
          </a:p>
          <a:p>
            <a:pPr marL="360000" lvl="1"/>
            <a:r>
              <a:rPr lang="fr-FR" b="1" dirty="0">
                <a:solidFill>
                  <a:schemeClr val="accent5"/>
                </a:solidFill>
              </a:rPr>
              <a:t>Posologie, date de début et date de fin </a:t>
            </a:r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220879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V="1">
            <a:off x="293175" y="221673"/>
            <a:ext cx="11605649" cy="1017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699653" y="410427"/>
            <a:ext cx="1079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Eléments récents </a:t>
            </a:r>
            <a:r>
              <a:rPr lang="fr-FR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(facultatif)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93175" y="1590357"/>
            <a:ext cx="1160564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Tout élément en faveur ou défaveur du traitement</a:t>
            </a:r>
          </a:p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Bénéfices attendus </a:t>
            </a:r>
          </a:p>
          <a:p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(selon le médecin référent) 	</a:t>
            </a:r>
          </a:p>
          <a:p>
            <a:pPr lvl="1"/>
            <a:endParaRPr lang="fr-FR" sz="2800" dirty="0">
              <a:solidFill>
                <a:schemeClr val="accent5">
                  <a:lumMod val="75000"/>
                </a:schemeClr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r-FR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673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V="1">
            <a:off x="293175" y="221673"/>
            <a:ext cx="11605649" cy="1017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699653" y="410427"/>
            <a:ext cx="1079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Question(s) posée(s)</a:t>
            </a:r>
            <a:endParaRPr lang="fr-FR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549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V="1">
            <a:off x="293175" y="221673"/>
            <a:ext cx="11605649" cy="1017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699653" y="410427"/>
            <a:ext cx="1079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Demande accès précoce IMCIVREE</a:t>
            </a:r>
            <a:endParaRPr lang="fr-FR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93175" y="1239253"/>
            <a:ext cx="11605649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fr-FR" sz="1600" u="sng" dirty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fr-FR" sz="1600" b="1" u="sng" dirty="0">
                <a:solidFill>
                  <a:schemeClr val="accent5">
                    <a:lumMod val="75000"/>
                  </a:schemeClr>
                </a:solidFill>
              </a:rPr>
              <a:t>Indication IMCIVREE OUI/NON  </a:t>
            </a:r>
          </a:p>
          <a:p>
            <a:pPr lvl="0"/>
            <a:r>
              <a:rPr lang="fr-FR" sz="1600" b="1" dirty="0">
                <a:solidFill>
                  <a:schemeClr val="accent5">
                    <a:lumMod val="75000"/>
                  </a:schemeClr>
                </a:solidFill>
              </a:rPr>
              <a:t>Les 2 critères doivent être OUI  </a:t>
            </a:r>
          </a:p>
          <a:p>
            <a:r>
              <a:rPr lang="fr-FR" sz="1600" dirty="0">
                <a:solidFill>
                  <a:schemeClr val="accent5">
                    <a:lumMod val="75000"/>
                  </a:schemeClr>
                </a:solidFill>
              </a:rPr>
              <a:t>- Obésité lésionnelle confirmée OUI/NON</a:t>
            </a:r>
          </a:p>
          <a:p>
            <a:pPr lvl="0"/>
            <a:r>
              <a:rPr lang="fr-FR" sz="1600" dirty="0">
                <a:solidFill>
                  <a:schemeClr val="accent5">
                    <a:lumMod val="75000"/>
                  </a:schemeClr>
                </a:solidFill>
              </a:rPr>
              <a:t>- Age&gt; 6 ans OUI/NON</a:t>
            </a:r>
          </a:p>
          <a:p>
            <a:r>
              <a:rPr lang="fr-FR" sz="1600" dirty="0">
                <a:solidFill>
                  <a:schemeClr val="accent5">
                    <a:lumMod val="75000"/>
                  </a:schemeClr>
                </a:solidFill>
              </a:rPr>
              <a:t>  </a:t>
            </a:r>
          </a:p>
          <a:p>
            <a:pPr lvl="0"/>
            <a:r>
              <a:rPr lang="fr-FR" sz="1600" b="1" u="sng" dirty="0">
                <a:solidFill>
                  <a:schemeClr val="accent5">
                    <a:lumMod val="75000"/>
                  </a:schemeClr>
                </a:solidFill>
              </a:rPr>
              <a:t>Critères de non-</a:t>
            </a:r>
            <a:r>
              <a:rPr lang="fr-FR" sz="1600" b="1" u="sng" dirty="0" err="1">
                <a:solidFill>
                  <a:schemeClr val="accent5">
                    <a:lumMod val="75000"/>
                  </a:schemeClr>
                </a:solidFill>
              </a:rPr>
              <a:t>élibibilité</a:t>
            </a:r>
            <a:r>
              <a:rPr lang="fr-FR" sz="1600" b="1" u="sng" dirty="0">
                <a:solidFill>
                  <a:schemeClr val="accent5">
                    <a:lumMod val="75000"/>
                  </a:schemeClr>
                </a:solidFill>
              </a:rPr>
              <a:t> à IMCIVREE OUI/NON </a:t>
            </a:r>
          </a:p>
          <a:p>
            <a:pPr lvl="0"/>
            <a:r>
              <a:rPr lang="fr-FR" sz="1600" b="1" dirty="0">
                <a:solidFill>
                  <a:schemeClr val="accent5">
                    <a:lumMod val="75000"/>
                  </a:schemeClr>
                </a:solidFill>
              </a:rPr>
              <a:t>Un seul des critères suffit:  </a:t>
            </a:r>
          </a:p>
          <a:p>
            <a:r>
              <a:rPr lang="fr-FR" sz="1600" dirty="0">
                <a:solidFill>
                  <a:schemeClr val="accent5">
                    <a:lumMod val="75000"/>
                  </a:schemeClr>
                </a:solidFill>
              </a:rPr>
              <a:t>- Insuffisance hépatique OUI/NON </a:t>
            </a:r>
          </a:p>
          <a:p>
            <a:r>
              <a:rPr lang="fr-FR" sz="1600" dirty="0">
                <a:solidFill>
                  <a:schemeClr val="accent5">
                    <a:lumMod val="75000"/>
                  </a:schemeClr>
                </a:solidFill>
              </a:rPr>
              <a:t>- Insuffisance rénale  terminale OUI/NON </a:t>
            </a:r>
          </a:p>
          <a:p>
            <a:r>
              <a:rPr lang="fr-FR" sz="1600" dirty="0">
                <a:solidFill>
                  <a:schemeClr val="accent5">
                    <a:lumMod val="75000"/>
                  </a:schemeClr>
                </a:solidFill>
              </a:rPr>
              <a:t>- Hypersensibilité à la substance active ou à l’un des excipients OUI/NON</a:t>
            </a:r>
          </a:p>
          <a:p>
            <a:r>
              <a:rPr lang="fr-FR" sz="1600" dirty="0">
                <a:solidFill>
                  <a:schemeClr val="accent5">
                    <a:lumMod val="75000"/>
                  </a:schemeClr>
                </a:solidFill>
              </a:rPr>
              <a:t>- Patient présentant des idées suicidaires OUI/NON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solidFill>
                  <a:schemeClr val="accent5">
                    <a:lumMod val="75000"/>
                  </a:schemeClr>
                </a:solidFill>
              </a:rPr>
              <a:t>Troubles psychiatriques graves (par exemple, schizophrénie, trouble bipolaire, trouble de la personnalité) OUI/NON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solidFill>
                  <a:schemeClr val="accent5">
                    <a:lumMod val="75000"/>
                  </a:schemeClr>
                </a:solidFill>
              </a:rPr>
              <a:t>Troubles dépressifs majeurs au cours des 2 dernières années OUI/NON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solidFill>
                  <a:schemeClr val="accent5">
                    <a:lumMod val="75000"/>
                  </a:schemeClr>
                </a:solidFill>
              </a:rPr>
              <a:t>Résultats dermatologiques significatifs relatifs à un mélanome ou à des lésions cutanées pré-mélanome (à l'exclusion des lésions basales ou squameuses non invasives)  OUI/NON 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solidFill>
                  <a:schemeClr val="accent5">
                    <a:lumMod val="75000"/>
                  </a:schemeClr>
                </a:solidFill>
              </a:rPr>
              <a:t>Antécédents ou antécédents familiaux proches (parents ou frères et sœurs) de cancer de la peau ou de mélanome (à l'exclusion des lésions basales ou épidermoïdes non invasives et </a:t>
            </a:r>
            <a:r>
              <a:rPr lang="fr-FR" sz="1600" dirty="0" err="1">
                <a:solidFill>
                  <a:schemeClr val="accent5">
                    <a:lumMod val="75000"/>
                  </a:schemeClr>
                </a:solidFill>
              </a:rPr>
              <a:t>infiltrantes</a:t>
            </a:r>
            <a:r>
              <a:rPr lang="fr-FR" sz="1600" dirty="0">
                <a:solidFill>
                  <a:schemeClr val="accent5">
                    <a:lumMod val="75000"/>
                  </a:schemeClr>
                </a:solidFill>
              </a:rPr>
              <a:t>).</a:t>
            </a:r>
          </a:p>
          <a:p>
            <a:pPr marL="285750" indent="-285750">
              <a:buFontTx/>
              <a:buChar char="-"/>
            </a:pPr>
            <a:endParaRPr lang="fr-FR" sz="1600" dirty="0"/>
          </a:p>
          <a:p>
            <a:endParaRPr lang="fr-FR" sz="16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r-FR" sz="1600" u="sng" dirty="0">
                <a:solidFill>
                  <a:schemeClr val="accent5">
                    <a:lumMod val="75000"/>
                  </a:schemeClr>
                </a:solidFill>
              </a:rPr>
              <a:t>Décision accès précoce  par RCP OUI/NON </a:t>
            </a:r>
            <a:endParaRPr lang="fr-FR" sz="16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fr-FR" sz="1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fr-FR" sz="1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fr-FR" sz="1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fr-FR" sz="16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fr-FR" sz="1600" b="1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endParaRPr lang="fr-FR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r-FR" sz="24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81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644233" y="2929114"/>
            <a:ext cx="10792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Merci de votre attention</a:t>
            </a:r>
            <a:endParaRPr lang="fr-FR" sz="3600" b="1" i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234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V="1">
            <a:off x="293175" y="254120"/>
            <a:ext cx="11605649" cy="1017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99653" y="410427"/>
            <a:ext cx="1079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Patient </a:t>
            </a:r>
            <a:endParaRPr lang="fr-FR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3175" y="1271700"/>
            <a:ext cx="116056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lvl="1"/>
            <a:r>
              <a:rPr lang="fr-FR" b="1" u="sng" dirty="0">
                <a:solidFill>
                  <a:schemeClr val="accent5"/>
                </a:solidFill>
              </a:rPr>
              <a:t>Age, sexe</a:t>
            </a:r>
          </a:p>
          <a:p>
            <a:pPr marL="360000" lvl="1"/>
            <a:endParaRPr lang="fr-FR" b="1" u="sng" dirty="0">
              <a:solidFill>
                <a:schemeClr val="accent5"/>
              </a:solidFill>
            </a:endParaRPr>
          </a:p>
          <a:p>
            <a:pPr marL="360000" lvl="1"/>
            <a:r>
              <a:rPr lang="fr-FR" b="1" dirty="0">
                <a:solidFill>
                  <a:schemeClr val="accent5"/>
                </a:solidFill>
              </a:rPr>
              <a:t>	</a:t>
            </a:r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17096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dirty="0"/>
              <a:t>Critères d’éligibilité</a:t>
            </a:r>
          </a:p>
          <a:p>
            <a:r>
              <a:rPr lang="fr-FR" dirty="0"/>
              <a:t>Pour être éligible à l’accès précoce, le patient doit remplir l’ensemble des critères suivants : </a:t>
            </a:r>
          </a:p>
          <a:p>
            <a:r>
              <a:rPr lang="fr-FR" dirty="0"/>
              <a:t>•	Patient âgé de 6 ans et plus ;</a:t>
            </a:r>
          </a:p>
          <a:p>
            <a:r>
              <a:rPr lang="fr-FR" dirty="0"/>
              <a:t>•	Patient présentant une obésité hypothalamique d’origine lésionnelle confirmée.</a:t>
            </a:r>
          </a:p>
          <a:p>
            <a:r>
              <a:rPr lang="fr-FR" dirty="0"/>
              <a:t>Critères de non-éligibilité</a:t>
            </a:r>
          </a:p>
          <a:p>
            <a:r>
              <a:rPr lang="fr-FR" dirty="0"/>
              <a:t>Le patient est non éligible à l’accès précoce s’il remplit l’un des critères ci-dessous : </a:t>
            </a:r>
          </a:p>
          <a:p>
            <a:r>
              <a:rPr lang="fr-FR" dirty="0"/>
              <a:t>•	Patient présentant une insuffisance rénale sévère ou terminale ;</a:t>
            </a:r>
          </a:p>
          <a:p>
            <a:r>
              <a:rPr lang="fr-FR" dirty="0"/>
              <a:t>•	Patient présentant une insuffisance hépatique ;</a:t>
            </a:r>
          </a:p>
          <a:p>
            <a:r>
              <a:rPr lang="fr-FR" dirty="0"/>
              <a:t>•	Patient présentant des idées suicidaires ;</a:t>
            </a:r>
          </a:p>
          <a:p>
            <a:r>
              <a:rPr lang="fr-FR" dirty="0"/>
              <a:t>•	Hypersensibilité à la substance active ou à l’un des excipients ;</a:t>
            </a:r>
          </a:p>
          <a:p>
            <a:r>
              <a:rPr lang="fr-FR" dirty="0"/>
              <a:t>•	Diagnostic de troubles psychiatriques graves (par exemple, schizophrénie, trouble bipolaire, trouble de la personnalité) ou de troubles dépressifs majeurs au cours des deux dernières années ;</a:t>
            </a:r>
          </a:p>
          <a:p>
            <a:r>
              <a:rPr lang="fr-FR" dirty="0"/>
              <a:t>•	Résultats dermatologiques significatifs relatifs à un mélanome ou à des lésions cutanées pré-mélanome (à l'exclusion des lésions basales ou squameuses non invasives) ; </a:t>
            </a:r>
          </a:p>
          <a:p>
            <a:r>
              <a:rPr lang="fr-FR" dirty="0"/>
              <a:t>•	Antécédents ou antécédents familiaux proches (parents ou frères et sœurs) de cancer de la peau ou de mélanome (à l'exclusion des lésions basales ou épidermoïdes non invasives et </a:t>
            </a:r>
            <a:r>
              <a:rPr lang="fr-FR" dirty="0" err="1"/>
              <a:t>infiltrantes</a:t>
            </a:r>
            <a:r>
              <a:rPr lang="fr-FR" dirty="0"/>
              <a:t>).</a:t>
            </a:r>
          </a:p>
          <a:p>
            <a:endParaRPr lang="fr-FR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CAE02-E028-41CD-8FD6-744C78A04E3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695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V="1">
            <a:off x="293175" y="221673"/>
            <a:ext cx="11605649" cy="1017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99653" y="410427"/>
            <a:ext cx="1079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Diagnostic de la lésion hypothalamique </a:t>
            </a:r>
            <a:endParaRPr lang="fr-FR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3175" y="1071675"/>
            <a:ext cx="11605649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4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r-FR" sz="1400" b="1" dirty="0">
                <a:solidFill>
                  <a:schemeClr val="accent5">
                    <a:lumMod val="75000"/>
                  </a:schemeClr>
                </a:solidFill>
              </a:rPr>
              <a:t>Diagnostic:</a:t>
            </a:r>
          </a:p>
          <a:p>
            <a:r>
              <a:rPr lang="fr-FR" sz="1400" b="1" dirty="0">
                <a:solidFill>
                  <a:schemeClr val="accent5">
                    <a:lumMod val="75000"/>
                  </a:schemeClr>
                </a:solidFill>
              </a:rPr>
              <a:t>Précisez: cranio OUI/NON ou autre: </a:t>
            </a:r>
            <a:r>
              <a:rPr lang="fr-FR" sz="1400" b="1" dirty="0" err="1">
                <a:solidFill>
                  <a:schemeClr val="accent5">
                    <a:lumMod val="75000"/>
                  </a:schemeClr>
                </a:solidFill>
              </a:rPr>
              <a:t>sarcoidose</a:t>
            </a:r>
            <a:r>
              <a:rPr lang="fr-FR" sz="1400" b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fr-FR" sz="1400" b="1" dirty="0" err="1">
                <a:solidFill>
                  <a:schemeClr val="accent5">
                    <a:lumMod val="75000"/>
                  </a:schemeClr>
                </a:solidFill>
              </a:rPr>
              <a:t>histiocytose</a:t>
            </a:r>
            <a:r>
              <a:rPr lang="fr-FR" sz="1400" b="1" dirty="0">
                <a:solidFill>
                  <a:schemeClr val="accent5">
                    <a:lumMod val="75000"/>
                  </a:schemeClr>
                </a:solidFill>
              </a:rPr>
              <a:t>  etc… </a:t>
            </a:r>
          </a:p>
          <a:p>
            <a:r>
              <a:rPr lang="fr-FR" sz="1400" dirty="0">
                <a:solidFill>
                  <a:schemeClr val="accent5">
                    <a:lumMod val="75000"/>
                  </a:schemeClr>
                </a:solidFill>
              </a:rPr>
              <a:t>Date de diagnostic et mode de découverte </a:t>
            </a:r>
          </a:p>
          <a:p>
            <a:r>
              <a:rPr lang="fr-FR" sz="1400" dirty="0">
                <a:solidFill>
                  <a:schemeClr val="accent5">
                    <a:lumMod val="75000"/>
                  </a:schemeClr>
                </a:solidFill>
              </a:rPr>
              <a:t>Au diagnostic si disponible </a:t>
            </a:r>
          </a:p>
          <a:p>
            <a:r>
              <a:rPr lang="fr-FR" sz="1400" dirty="0">
                <a:solidFill>
                  <a:schemeClr val="accent5">
                    <a:lumMod val="75000"/>
                  </a:schemeClr>
                </a:solidFill>
              </a:rPr>
              <a:t>IRM</a:t>
            </a:r>
          </a:p>
          <a:p>
            <a:r>
              <a:rPr lang="fr-FR" sz="1400" dirty="0">
                <a:solidFill>
                  <a:schemeClr val="accent5">
                    <a:lumMod val="75000"/>
                  </a:schemeClr>
                </a:solidFill>
              </a:rPr>
              <a:t>Bilan biologique</a:t>
            </a:r>
          </a:p>
          <a:p>
            <a:r>
              <a:rPr lang="fr-FR" sz="1400" dirty="0">
                <a:solidFill>
                  <a:schemeClr val="accent5">
                    <a:lumMod val="75000"/>
                  </a:schemeClr>
                </a:solidFill>
              </a:rPr>
              <a:t>CV si disponible</a:t>
            </a:r>
          </a:p>
          <a:p>
            <a:r>
              <a:rPr lang="fr-FR" sz="1400" dirty="0">
                <a:solidFill>
                  <a:schemeClr val="accent5">
                    <a:lumMod val="75000"/>
                  </a:schemeClr>
                </a:solidFill>
              </a:rPr>
              <a:t>Génétique si faite </a:t>
            </a:r>
          </a:p>
          <a:p>
            <a:endParaRPr lang="fr-FR" sz="14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r-FR" sz="1400" b="1" dirty="0">
                <a:solidFill>
                  <a:schemeClr val="accent5">
                    <a:lumMod val="75000"/>
                  </a:schemeClr>
                </a:solidFill>
              </a:rPr>
              <a:t>Résection chirurgicale oui/non  date (s) </a:t>
            </a:r>
          </a:p>
          <a:p>
            <a:r>
              <a:rPr lang="fr-FR" sz="1400" dirty="0">
                <a:solidFill>
                  <a:schemeClr val="accent5">
                    <a:lumMod val="75000"/>
                  </a:schemeClr>
                </a:solidFill>
              </a:rPr>
              <a:t>Chirurgien</a:t>
            </a:r>
          </a:p>
          <a:p>
            <a:r>
              <a:rPr lang="fr-FR" sz="1400" dirty="0">
                <a:solidFill>
                  <a:schemeClr val="accent5">
                    <a:lumMod val="75000"/>
                  </a:schemeClr>
                </a:solidFill>
              </a:rPr>
              <a:t>Compte rendu opératoire</a:t>
            </a:r>
          </a:p>
          <a:p>
            <a:r>
              <a:rPr lang="fr-FR" sz="1400" dirty="0">
                <a:solidFill>
                  <a:schemeClr val="accent5">
                    <a:lumMod val="75000"/>
                  </a:schemeClr>
                </a:solidFill>
              </a:rPr>
              <a:t>Anatomopathologie</a:t>
            </a:r>
          </a:p>
          <a:p>
            <a:endParaRPr lang="fr-FR" sz="14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r-FR" sz="1400" b="1" dirty="0">
                <a:solidFill>
                  <a:schemeClr val="accent5">
                    <a:lumMod val="75000"/>
                  </a:schemeClr>
                </a:solidFill>
              </a:rPr>
              <a:t>Radiothérapie OUI/NON  et date </a:t>
            </a:r>
          </a:p>
          <a:p>
            <a:r>
              <a:rPr lang="fr-FR" sz="1400" b="1" dirty="0" err="1">
                <a:solidFill>
                  <a:schemeClr val="accent5">
                    <a:lumMod val="75000"/>
                  </a:schemeClr>
                </a:solidFill>
              </a:rPr>
              <a:t>Protonthérapie</a:t>
            </a:r>
            <a:r>
              <a:rPr lang="fr-FR" sz="1400" b="1" dirty="0">
                <a:solidFill>
                  <a:schemeClr val="accent5">
                    <a:lumMod val="75000"/>
                  </a:schemeClr>
                </a:solidFill>
              </a:rPr>
              <a:t> OUI/NON  et date </a:t>
            </a:r>
          </a:p>
          <a:p>
            <a:endParaRPr lang="fr-FR" sz="14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r-FR" sz="1400" dirty="0">
                <a:solidFill>
                  <a:schemeClr val="accent5">
                    <a:lumMod val="75000"/>
                  </a:schemeClr>
                </a:solidFill>
              </a:rPr>
              <a:t>Lieu du suivi neurochirurgical</a:t>
            </a:r>
          </a:p>
          <a:p>
            <a:r>
              <a:rPr lang="fr-FR" sz="1400" dirty="0">
                <a:solidFill>
                  <a:schemeClr val="accent5">
                    <a:lumMod val="75000"/>
                  </a:schemeClr>
                </a:solidFill>
              </a:rPr>
              <a:t>Efficacité (IRM, CV ) </a:t>
            </a:r>
          </a:p>
          <a:p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r-FR" sz="1400" dirty="0">
                <a:solidFill>
                  <a:schemeClr val="accent5">
                    <a:lumMod val="75000"/>
                  </a:schemeClr>
                </a:solidFill>
              </a:rPr>
              <a:t>Situation actuelle</a:t>
            </a:r>
          </a:p>
          <a:p>
            <a:r>
              <a:rPr lang="fr-FR" sz="1400" dirty="0">
                <a:solidFill>
                  <a:schemeClr val="accent5">
                    <a:lumMod val="75000"/>
                  </a:schemeClr>
                </a:solidFill>
              </a:rPr>
              <a:t>Atteintes endocriniennes </a:t>
            </a:r>
          </a:p>
          <a:p>
            <a:r>
              <a:rPr lang="fr-FR" sz="1400" b="1" dirty="0">
                <a:solidFill>
                  <a:schemeClr val="accent5">
                    <a:lumMod val="75000"/>
                  </a:schemeClr>
                </a:solidFill>
              </a:rPr>
              <a:t>Diabète insipide OUI/NON  si oui date début </a:t>
            </a:r>
          </a:p>
          <a:p>
            <a:r>
              <a:rPr lang="fr-FR" sz="1400" dirty="0">
                <a:solidFill>
                  <a:schemeClr val="accent5">
                    <a:lumMod val="75000"/>
                  </a:schemeClr>
                </a:solidFill>
              </a:rPr>
              <a:t>IRM/Champ visuel et bilan biologique lors du dernier bilan</a:t>
            </a:r>
          </a:p>
          <a:p>
            <a:endParaRPr lang="fr-FR" sz="1400" b="1" dirty="0">
              <a:solidFill>
                <a:schemeClr val="accent5"/>
              </a:solidFill>
            </a:endParaRPr>
          </a:p>
          <a:p>
            <a:r>
              <a:rPr lang="fr-FR" sz="1400" b="1" dirty="0">
                <a:solidFill>
                  <a:schemeClr val="accent5"/>
                </a:solidFill>
              </a:rPr>
              <a:t>Traitement actuel avec posologie </a:t>
            </a:r>
          </a:p>
          <a:p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fr-FR" sz="1400" dirty="0">
              <a:solidFill>
                <a:schemeClr val="accent5">
                  <a:lumMod val="75000"/>
                </a:schemeClr>
              </a:solidFill>
            </a:endParaRPr>
          </a:p>
          <a:p>
            <a:pPr marL="360000" lvl="1"/>
            <a:r>
              <a:rPr lang="fr-FR" sz="1400" b="1" dirty="0">
                <a:solidFill>
                  <a:schemeClr val="accent5">
                    <a:lumMod val="75000"/>
                  </a:schemeClr>
                </a:solidFill>
              </a:rPr>
              <a:t>	</a:t>
            </a:r>
          </a:p>
          <a:p>
            <a:pPr lvl="1"/>
            <a:endParaRPr lang="fr-FR" sz="1400" b="1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endParaRPr lang="fr-FR" sz="1400" b="1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endParaRPr lang="fr-FR" sz="1400" b="1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endParaRPr lang="fr-FR" sz="1400" b="1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endParaRPr lang="fr-FR" sz="1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59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V="1">
            <a:off x="293175" y="221673"/>
            <a:ext cx="11605649" cy="1017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99653" y="410427"/>
            <a:ext cx="10792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Histoire de l’obésité: évolution pondérale  </a:t>
            </a:r>
            <a:endParaRPr lang="fr-FR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40775" y="1239253"/>
            <a:ext cx="1160564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lvl="1"/>
            <a:r>
              <a:rPr lang="fr-FR" sz="1400" dirty="0">
                <a:solidFill>
                  <a:schemeClr val="accent5"/>
                </a:solidFill>
              </a:rPr>
              <a:t>Situation actuelle</a:t>
            </a:r>
          </a:p>
          <a:p>
            <a:pPr lvl="1"/>
            <a:r>
              <a:rPr lang="fr-FR" sz="1400" b="1" dirty="0">
                <a:solidFill>
                  <a:schemeClr val="accent5"/>
                </a:solidFill>
              </a:rPr>
              <a:t>Poids</a:t>
            </a:r>
          </a:p>
          <a:p>
            <a:pPr lvl="1"/>
            <a:r>
              <a:rPr lang="fr-FR" sz="1400" b="1" dirty="0">
                <a:solidFill>
                  <a:schemeClr val="accent5"/>
                </a:solidFill>
              </a:rPr>
              <a:t>Taille</a:t>
            </a:r>
          </a:p>
          <a:p>
            <a:pPr lvl="1"/>
            <a:r>
              <a:rPr lang="fr-FR" sz="1400" b="1" dirty="0">
                <a:solidFill>
                  <a:schemeClr val="accent5"/>
                </a:solidFill>
              </a:rPr>
              <a:t>IMC </a:t>
            </a:r>
          </a:p>
          <a:p>
            <a:pPr lvl="1"/>
            <a:r>
              <a:rPr lang="fr-FR" sz="1400" b="1" dirty="0">
                <a:solidFill>
                  <a:schemeClr val="accent5"/>
                </a:solidFill>
              </a:rPr>
              <a:t>Pour les enfants IMC </a:t>
            </a:r>
            <a:r>
              <a:rPr lang="fr-FR" sz="1400" b="1" dirty="0" err="1">
                <a:solidFill>
                  <a:schemeClr val="accent5"/>
                </a:solidFill>
              </a:rPr>
              <a:t>zscore</a:t>
            </a:r>
            <a:r>
              <a:rPr lang="fr-FR" sz="1400" b="1" dirty="0">
                <a:solidFill>
                  <a:schemeClr val="accent5"/>
                </a:solidFill>
              </a:rPr>
              <a:t> en DS </a:t>
            </a:r>
          </a:p>
          <a:p>
            <a:pPr lvl="1"/>
            <a:r>
              <a:rPr lang="fr-FR" sz="1400" dirty="0">
                <a:solidFill>
                  <a:schemeClr val="accent5"/>
                </a:solidFill>
              </a:rPr>
              <a:t>% de MG :  DEXA ou </a:t>
            </a:r>
            <a:r>
              <a:rPr lang="fr-FR" sz="1400" dirty="0" err="1">
                <a:solidFill>
                  <a:schemeClr val="accent5"/>
                </a:solidFill>
              </a:rPr>
              <a:t>impédecemétrie</a:t>
            </a:r>
            <a:r>
              <a:rPr lang="fr-FR" sz="1400" dirty="0">
                <a:solidFill>
                  <a:schemeClr val="accent5"/>
                </a:solidFill>
              </a:rPr>
              <a:t> </a:t>
            </a:r>
          </a:p>
          <a:p>
            <a:pPr marL="360000" lvl="1"/>
            <a:endParaRPr lang="fr-FR" sz="1400" b="1" dirty="0">
              <a:solidFill>
                <a:schemeClr val="accent5"/>
              </a:solidFill>
            </a:endParaRPr>
          </a:p>
          <a:p>
            <a:pPr marL="360000" lvl="1"/>
            <a:r>
              <a:rPr lang="fr-FR" sz="1400" dirty="0">
                <a:solidFill>
                  <a:schemeClr val="accent5"/>
                </a:solidFill>
              </a:rPr>
              <a:t>Histoire de l’obésité </a:t>
            </a:r>
          </a:p>
          <a:p>
            <a:pPr marL="360000" lvl="1"/>
            <a:r>
              <a:rPr lang="fr-FR" sz="1400" dirty="0">
                <a:solidFill>
                  <a:schemeClr val="accent5"/>
                </a:solidFill>
              </a:rPr>
              <a:t>Si disponible présenter courbes taille, poids et  IMC   durant l’enfance </a:t>
            </a:r>
          </a:p>
          <a:p>
            <a:pPr marL="360000" lvl="1"/>
            <a:r>
              <a:rPr lang="fr-FR" sz="1400" b="1" dirty="0">
                <a:solidFill>
                  <a:schemeClr val="accent5"/>
                </a:solidFill>
              </a:rPr>
              <a:t>Age début obésité  (IOTF 30 pour enfant) </a:t>
            </a:r>
          </a:p>
          <a:p>
            <a:pPr marL="360000" lvl="1"/>
            <a:r>
              <a:rPr lang="fr-FR" sz="1400" dirty="0">
                <a:solidFill>
                  <a:schemeClr val="accent5"/>
                </a:solidFill>
              </a:rPr>
              <a:t>Evolutions pondérales depuis la chirurgie hypothalamique </a:t>
            </a:r>
          </a:p>
          <a:p>
            <a:pPr marL="360000" lvl="1"/>
            <a:endParaRPr lang="fr-FR" sz="1400" b="1" dirty="0">
              <a:solidFill>
                <a:schemeClr val="accent5"/>
              </a:solidFill>
            </a:endParaRPr>
          </a:p>
          <a:p>
            <a:pPr marL="360000" lvl="1"/>
            <a:r>
              <a:rPr lang="fr-FR" sz="1400" b="1" dirty="0">
                <a:solidFill>
                  <a:schemeClr val="accent5"/>
                </a:solidFill>
              </a:rPr>
              <a:t>Poids max </a:t>
            </a:r>
          </a:p>
          <a:p>
            <a:pPr marL="360000" lvl="1"/>
            <a:r>
              <a:rPr lang="fr-FR" sz="1400" b="1" dirty="0">
                <a:solidFill>
                  <a:schemeClr val="accent5"/>
                </a:solidFill>
              </a:rPr>
              <a:t>Age au poids max </a:t>
            </a:r>
          </a:p>
          <a:p>
            <a:pPr marL="360000" lvl="1"/>
            <a:r>
              <a:rPr lang="fr-FR" sz="1400" b="1" dirty="0">
                <a:solidFill>
                  <a:schemeClr val="accent5"/>
                </a:solidFill>
              </a:rPr>
              <a:t>Taille au poids max </a:t>
            </a:r>
          </a:p>
          <a:p>
            <a:pPr marL="360000" lvl="1"/>
            <a:endParaRPr lang="fr-FR" sz="1400" b="1" dirty="0">
              <a:solidFill>
                <a:schemeClr val="accent5"/>
              </a:solidFill>
            </a:endParaRPr>
          </a:p>
          <a:p>
            <a:pPr marL="360000" lvl="1"/>
            <a:r>
              <a:rPr lang="fr-FR" sz="1400" dirty="0">
                <a:solidFill>
                  <a:schemeClr val="accent5"/>
                </a:solidFill>
              </a:rPr>
              <a:t>Adultes </a:t>
            </a:r>
          </a:p>
          <a:p>
            <a:pPr marL="360000" lvl="1"/>
            <a:r>
              <a:rPr lang="fr-FR" sz="1400" b="1" dirty="0">
                <a:solidFill>
                  <a:schemeClr val="accent5"/>
                </a:solidFill>
              </a:rPr>
              <a:t>IMC max</a:t>
            </a:r>
            <a:endParaRPr lang="fr-FR" sz="1400" dirty="0">
              <a:solidFill>
                <a:schemeClr val="accent5"/>
              </a:solidFill>
            </a:endParaRPr>
          </a:p>
          <a:p>
            <a:pPr marL="360000" lvl="1"/>
            <a:endParaRPr lang="fr-FR" sz="1400" b="1" dirty="0">
              <a:solidFill>
                <a:schemeClr val="accent5"/>
              </a:solidFill>
            </a:endParaRPr>
          </a:p>
          <a:p>
            <a:pPr marL="360000" lvl="1"/>
            <a:r>
              <a:rPr lang="fr-FR" sz="1400" dirty="0">
                <a:solidFill>
                  <a:schemeClr val="accent5"/>
                </a:solidFill>
              </a:rPr>
              <a:t>Enfant</a:t>
            </a:r>
            <a:r>
              <a:rPr lang="fr-FR" sz="1400" b="1" dirty="0">
                <a:solidFill>
                  <a:schemeClr val="accent5"/>
                </a:solidFill>
              </a:rPr>
              <a:t> (&lt;18 ans) </a:t>
            </a:r>
          </a:p>
          <a:p>
            <a:pPr marL="360000" lvl="1"/>
            <a:r>
              <a:rPr lang="fr-FR" sz="1400" b="1" dirty="0" err="1">
                <a:solidFill>
                  <a:schemeClr val="accent5"/>
                </a:solidFill>
              </a:rPr>
              <a:t>IMCzscore</a:t>
            </a:r>
            <a:r>
              <a:rPr lang="fr-FR" sz="1400" b="1" dirty="0">
                <a:solidFill>
                  <a:schemeClr val="accent5"/>
                </a:solidFill>
              </a:rPr>
              <a:t> max       DS </a:t>
            </a:r>
          </a:p>
          <a:p>
            <a:pPr marL="360000" lvl="1"/>
            <a:endParaRPr lang="fr-FR" sz="1400" dirty="0">
              <a:solidFill>
                <a:schemeClr val="accent5"/>
              </a:solidFill>
            </a:endParaRPr>
          </a:p>
          <a:p>
            <a:pPr marL="360000" lvl="1"/>
            <a:r>
              <a:rPr lang="fr-FR" sz="1400" b="1" dirty="0">
                <a:solidFill>
                  <a:schemeClr val="accent5"/>
                </a:solidFill>
              </a:rPr>
              <a:t>Le patient est-il pris en charge par une équipe multidisciplinaire OUI/NON , si oui depuis quand? </a:t>
            </a:r>
          </a:p>
          <a:p>
            <a:pPr marL="360000" lvl="1"/>
            <a:r>
              <a:rPr lang="fr-FR" sz="1400" dirty="0">
                <a:solidFill>
                  <a:schemeClr val="accent5"/>
                </a:solidFill>
              </a:rPr>
              <a:t>Précisez les prises en charge antérieures et leurs effets sur poids  (suivi diététique, comportemental, psychologique, Soins de suite, médicaments) </a:t>
            </a:r>
          </a:p>
          <a:p>
            <a:pPr marL="360000" lvl="1"/>
            <a:r>
              <a:rPr lang="fr-FR" sz="1400" b="1" dirty="0">
                <a:solidFill>
                  <a:schemeClr val="accent5"/>
                </a:solidFill>
              </a:rPr>
              <a:t>ATCD de chirurgie </a:t>
            </a:r>
            <a:r>
              <a:rPr lang="fr-FR" sz="1400" b="1" dirty="0" err="1">
                <a:solidFill>
                  <a:schemeClr val="accent5"/>
                </a:solidFill>
              </a:rPr>
              <a:t>bariatrique</a:t>
            </a:r>
            <a:r>
              <a:rPr lang="fr-FR" sz="1400" b="1" dirty="0">
                <a:solidFill>
                  <a:schemeClr val="accent5"/>
                </a:solidFill>
              </a:rPr>
              <a:t>  OUI/NON  si oui date  </a:t>
            </a:r>
            <a:r>
              <a:rPr lang="fr-FR" sz="1400" dirty="0">
                <a:solidFill>
                  <a:schemeClr val="accent5"/>
                </a:solidFill>
              </a:rPr>
              <a:t>et évolution pondérale </a:t>
            </a:r>
          </a:p>
          <a:p>
            <a:pPr marL="360000" lvl="1"/>
            <a:endParaRPr lang="fr-FR" sz="1400" dirty="0">
              <a:solidFill>
                <a:schemeClr val="accent5"/>
              </a:solidFill>
            </a:endParaRPr>
          </a:p>
          <a:p>
            <a:pPr lvl="1"/>
            <a:endParaRPr lang="fr-FR" sz="1400" b="1" dirty="0">
              <a:solidFill>
                <a:schemeClr val="accent5"/>
              </a:solidFill>
            </a:endParaRPr>
          </a:p>
          <a:p>
            <a:pPr lvl="1"/>
            <a:endParaRPr lang="fr-FR" sz="1400" b="1" dirty="0">
              <a:solidFill>
                <a:schemeClr val="accent5"/>
              </a:solidFill>
            </a:endParaRPr>
          </a:p>
          <a:p>
            <a:pPr lvl="1"/>
            <a:endParaRPr lang="fr-FR" sz="1400" b="1" dirty="0"/>
          </a:p>
        </p:txBody>
      </p:sp>
    </p:spTree>
    <p:extLst>
      <p:ext uri="{BB962C8B-B14F-4D97-AF65-F5344CB8AC3E}">
        <p14:creationId xmlns:p14="http://schemas.microsoft.com/office/powerpoint/2010/main" val="1151199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V="1">
            <a:off x="293175" y="221673"/>
            <a:ext cx="11605649" cy="1017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71053" y="162035"/>
            <a:ext cx="115040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Troubles du comportement alimentaire  </a:t>
            </a:r>
            <a:endParaRPr lang="fr-FR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3175" y="1239253"/>
            <a:ext cx="11605649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lvl="1"/>
            <a:endParaRPr lang="fr-FR" sz="1400" dirty="0">
              <a:solidFill>
                <a:schemeClr val="accent5"/>
              </a:solidFill>
            </a:endParaRPr>
          </a:p>
          <a:p>
            <a:pPr marL="360000" lvl="1"/>
            <a:r>
              <a:rPr lang="fr-FR" sz="1400" dirty="0">
                <a:solidFill>
                  <a:schemeClr val="accent5"/>
                </a:solidFill>
              </a:rPr>
              <a:t>Évolution  du comportement alimentaire après la chirurgie hypothalamique</a:t>
            </a:r>
          </a:p>
          <a:p>
            <a:pPr marL="360000" lvl="1"/>
            <a:endParaRPr lang="fr-FR" sz="1400" dirty="0">
              <a:solidFill>
                <a:schemeClr val="accent5"/>
              </a:solidFill>
            </a:endParaRPr>
          </a:p>
          <a:p>
            <a:pPr marL="360000" lvl="1"/>
            <a:r>
              <a:rPr lang="fr-FR" sz="1400" dirty="0">
                <a:solidFill>
                  <a:schemeClr val="accent5"/>
                </a:solidFill>
              </a:rPr>
              <a:t>Evaluation actuelle </a:t>
            </a:r>
          </a:p>
          <a:p>
            <a:pPr marL="360000" lvl="1"/>
            <a:r>
              <a:rPr lang="fr-FR" sz="1400" dirty="0">
                <a:solidFill>
                  <a:schemeClr val="accent5"/>
                </a:solidFill>
              </a:rPr>
              <a:t>(description par diététicienne, par entourage) </a:t>
            </a:r>
          </a:p>
          <a:p>
            <a:pPr marL="360000" lvl="1"/>
            <a:r>
              <a:rPr lang="fr-FR" sz="1400" b="1" dirty="0">
                <a:solidFill>
                  <a:schemeClr val="accent5"/>
                </a:solidFill>
              </a:rPr>
              <a:t>Présence hyperphagie OUI/NON </a:t>
            </a:r>
          </a:p>
          <a:p>
            <a:pPr marL="360000" lvl="1"/>
            <a:r>
              <a:rPr lang="fr-FR" sz="1400" dirty="0">
                <a:solidFill>
                  <a:schemeClr val="accent5"/>
                </a:solidFill>
              </a:rPr>
              <a:t>Présence TCA oui/NON </a:t>
            </a:r>
          </a:p>
          <a:p>
            <a:pPr marL="360000" lvl="1"/>
            <a:r>
              <a:rPr lang="fr-FR" sz="1400" dirty="0">
                <a:solidFill>
                  <a:schemeClr val="accent5"/>
                </a:solidFill>
              </a:rPr>
              <a:t>Scores de faim </a:t>
            </a:r>
          </a:p>
          <a:p>
            <a:pPr marL="360000" lvl="1"/>
            <a:r>
              <a:rPr lang="fr-FR" sz="1400" dirty="0">
                <a:solidFill>
                  <a:schemeClr val="accent5"/>
                </a:solidFill>
              </a:rPr>
              <a:t>Autres questionnaires utilisés </a:t>
            </a:r>
          </a:p>
          <a:p>
            <a:pPr marL="360000" lvl="1"/>
            <a:endParaRPr lang="fr-FR" sz="1400" dirty="0">
              <a:solidFill>
                <a:schemeClr val="accent5"/>
              </a:solidFill>
            </a:endParaRPr>
          </a:p>
          <a:p>
            <a:pPr marL="360000" lvl="1"/>
            <a:endParaRPr lang="fr-FR" sz="1400" dirty="0">
              <a:solidFill>
                <a:schemeClr val="accent5"/>
              </a:solidFill>
            </a:endParaRPr>
          </a:p>
          <a:p>
            <a:pPr marL="360000" lvl="1"/>
            <a:endParaRPr lang="fr-FR" sz="1400" dirty="0">
              <a:solidFill>
                <a:schemeClr val="accent5"/>
              </a:solidFill>
            </a:endParaRPr>
          </a:p>
          <a:p>
            <a:pPr marL="360000" lvl="1"/>
            <a:endParaRPr lang="fr-FR" sz="1400" dirty="0">
              <a:solidFill>
                <a:schemeClr val="accent5"/>
              </a:solidFill>
            </a:endParaRPr>
          </a:p>
          <a:p>
            <a:pPr marL="360000" lvl="1"/>
            <a:r>
              <a:rPr lang="fr-FR" sz="1400" dirty="0">
                <a:solidFill>
                  <a:schemeClr val="accent5"/>
                </a:solidFill>
              </a:rPr>
              <a:t>Décrire les autres facteurs impliqués dans l’évolution pondérale</a:t>
            </a:r>
          </a:p>
          <a:p>
            <a:pPr marL="360000" lvl="1"/>
            <a:r>
              <a:rPr lang="fr-FR" sz="1400" dirty="0">
                <a:solidFill>
                  <a:schemeClr val="accent5"/>
                </a:solidFill>
              </a:rPr>
              <a:t>Baisse DER : DER calculée vs  DER si  mesurée  (calorimétrie) </a:t>
            </a:r>
          </a:p>
          <a:p>
            <a:pPr marL="360000" lvl="1"/>
            <a:r>
              <a:rPr lang="fr-FR" sz="1400" dirty="0">
                <a:solidFill>
                  <a:schemeClr val="accent5"/>
                </a:solidFill>
              </a:rPr>
              <a:t>Activités physiques/sédentarité</a:t>
            </a:r>
          </a:p>
          <a:p>
            <a:pPr marL="360000" lvl="1"/>
            <a:r>
              <a:rPr lang="fr-FR" sz="1400" dirty="0">
                <a:solidFill>
                  <a:schemeClr val="accent5"/>
                </a:solidFill>
              </a:rPr>
              <a:t>Psychotropes</a:t>
            </a:r>
          </a:p>
          <a:p>
            <a:pPr marL="360000" lvl="1"/>
            <a:endParaRPr lang="fr-FR" sz="1400" dirty="0">
              <a:solidFill>
                <a:schemeClr val="accent5"/>
              </a:solidFill>
            </a:endParaRPr>
          </a:p>
          <a:p>
            <a:pPr marL="360000" lvl="1"/>
            <a:endParaRPr lang="fr-FR" sz="1400" dirty="0">
              <a:solidFill>
                <a:schemeClr val="accent5"/>
              </a:solidFill>
            </a:endParaRPr>
          </a:p>
          <a:p>
            <a:pPr marL="360000" lvl="1"/>
            <a:endParaRPr lang="fr-FR" sz="1400" dirty="0">
              <a:solidFill>
                <a:schemeClr val="accent5"/>
              </a:solidFill>
            </a:endParaRPr>
          </a:p>
          <a:p>
            <a:pPr marL="360000" lvl="1"/>
            <a:r>
              <a:rPr lang="fr-FR" sz="1400" dirty="0">
                <a:solidFill>
                  <a:schemeClr val="accent5"/>
                </a:solidFill>
              </a:rPr>
              <a:t>ATCD familiaux d’obésité OUI/NON </a:t>
            </a:r>
          </a:p>
          <a:p>
            <a:pPr marL="360000" lvl="1"/>
            <a:r>
              <a:rPr lang="fr-FR" sz="1400" dirty="0">
                <a:solidFill>
                  <a:schemeClr val="accent5"/>
                </a:solidFill>
              </a:rPr>
              <a:t> </a:t>
            </a:r>
          </a:p>
          <a:p>
            <a:pPr marL="360000" lvl="1"/>
            <a:r>
              <a:rPr lang="fr-FR" dirty="0">
                <a:solidFill>
                  <a:schemeClr val="accent5"/>
                </a:solidFill>
              </a:rPr>
              <a:t> </a:t>
            </a:r>
            <a:endParaRPr lang="fr-FR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4075620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V="1">
            <a:off x="293175" y="221673"/>
            <a:ext cx="11605649" cy="1017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71053" y="162035"/>
            <a:ext cx="115040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Présentation clinique: 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Comorbidités de l’obésité </a:t>
            </a:r>
            <a:endParaRPr lang="fr-FR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97925" y="1172578"/>
            <a:ext cx="1160564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lvl="1"/>
            <a:endParaRPr lang="fr-FR" sz="1600" dirty="0">
              <a:solidFill>
                <a:schemeClr val="accent5"/>
              </a:solidFill>
            </a:endParaRPr>
          </a:p>
          <a:p>
            <a:pPr marL="360000" lvl="1"/>
            <a:r>
              <a:rPr lang="fr-FR" sz="1600" b="1" dirty="0">
                <a:solidFill>
                  <a:schemeClr val="accent5"/>
                </a:solidFill>
              </a:rPr>
              <a:t>Diabète type 2 OUI/NON </a:t>
            </a:r>
          </a:p>
          <a:p>
            <a:pPr marL="360000" lvl="1"/>
            <a:r>
              <a:rPr lang="fr-FR" sz="1600" b="1" dirty="0">
                <a:solidFill>
                  <a:schemeClr val="accent5"/>
                </a:solidFill>
              </a:rPr>
              <a:t> </a:t>
            </a:r>
          </a:p>
          <a:p>
            <a:pPr marL="360000" lvl="1"/>
            <a:r>
              <a:rPr lang="fr-FR" sz="1600" b="1" dirty="0">
                <a:solidFill>
                  <a:schemeClr val="accent5"/>
                </a:solidFill>
              </a:rPr>
              <a:t>Si oui  date de début </a:t>
            </a:r>
          </a:p>
          <a:p>
            <a:pPr marL="360000" lvl="1"/>
            <a:endParaRPr lang="fr-FR" sz="1600" b="1" dirty="0">
              <a:solidFill>
                <a:schemeClr val="accent5"/>
              </a:solidFill>
            </a:endParaRPr>
          </a:p>
          <a:p>
            <a:pPr marL="360000" lvl="1"/>
            <a:r>
              <a:rPr lang="fr-FR" sz="1600" dirty="0">
                <a:solidFill>
                  <a:schemeClr val="accent5"/>
                </a:solidFill>
              </a:rPr>
              <a:t>Complications</a:t>
            </a:r>
          </a:p>
          <a:p>
            <a:pPr marL="360000" lvl="1"/>
            <a:endParaRPr lang="fr-FR" sz="1600" dirty="0">
              <a:solidFill>
                <a:schemeClr val="accent5"/>
              </a:solidFill>
            </a:endParaRPr>
          </a:p>
          <a:p>
            <a:pPr marL="360000" lvl="1"/>
            <a:r>
              <a:rPr lang="fr-FR" sz="1600" dirty="0">
                <a:solidFill>
                  <a:schemeClr val="accent5"/>
                </a:solidFill>
              </a:rPr>
              <a:t>Traitement</a:t>
            </a:r>
          </a:p>
          <a:p>
            <a:pPr marL="360000" lvl="1"/>
            <a:endParaRPr lang="fr-FR" sz="1600" dirty="0">
              <a:solidFill>
                <a:schemeClr val="accent5"/>
              </a:solidFill>
            </a:endParaRPr>
          </a:p>
          <a:p>
            <a:pPr marL="360000" lvl="1"/>
            <a:r>
              <a:rPr lang="fr-FR" sz="1600" dirty="0">
                <a:solidFill>
                  <a:schemeClr val="accent5"/>
                </a:solidFill>
              </a:rPr>
              <a:t>Equilibre actuel</a:t>
            </a:r>
          </a:p>
          <a:p>
            <a:pPr marL="360000" lvl="1"/>
            <a:endParaRPr lang="fr-FR" sz="1600" b="1" dirty="0">
              <a:solidFill>
                <a:schemeClr val="accent5"/>
              </a:solidFill>
            </a:endParaRPr>
          </a:p>
          <a:p>
            <a:pPr marL="360000" lvl="1"/>
            <a:endParaRPr lang="fr-FR" sz="1600" b="1" dirty="0">
              <a:solidFill>
                <a:schemeClr val="accent5"/>
              </a:solidFill>
            </a:endParaRPr>
          </a:p>
          <a:p>
            <a:pPr marL="360000" lvl="1"/>
            <a:endParaRPr lang="fr-FR" sz="1600" b="1" dirty="0">
              <a:solidFill>
                <a:schemeClr val="accent5"/>
              </a:solidFill>
            </a:endParaRPr>
          </a:p>
          <a:p>
            <a:pPr marL="360000" lvl="1"/>
            <a:r>
              <a:rPr lang="fr-FR" sz="1600" b="1" dirty="0">
                <a:solidFill>
                  <a:schemeClr val="accent5"/>
                </a:solidFill>
              </a:rPr>
              <a:t>Autres complications métaboliques (</a:t>
            </a:r>
            <a:r>
              <a:rPr lang="fr-FR" sz="1600" b="1" dirty="0" err="1">
                <a:solidFill>
                  <a:schemeClr val="accent5"/>
                </a:solidFill>
              </a:rPr>
              <a:t>insulinorésistance</a:t>
            </a:r>
            <a:r>
              <a:rPr lang="fr-FR" sz="1600" b="1" dirty="0">
                <a:solidFill>
                  <a:schemeClr val="accent5"/>
                </a:solidFill>
              </a:rPr>
              <a:t>, NAFLD, Dyslipidémie, HTA) </a:t>
            </a:r>
          </a:p>
          <a:p>
            <a:pPr marL="360000" lvl="1"/>
            <a:endParaRPr lang="fr-FR" sz="1600" b="1" dirty="0">
              <a:solidFill>
                <a:schemeClr val="accent5"/>
              </a:solidFill>
            </a:endParaRPr>
          </a:p>
          <a:p>
            <a:pPr marL="360000" lvl="1"/>
            <a:endParaRPr lang="fr-FR" sz="1600" b="1" dirty="0">
              <a:solidFill>
                <a:schemeClr val="accent5"/>
              </a:solidFill>
            </a:endParaRPr>
          </a:p>
          <a:p>
            <a:pPr marL="360000" lvl="1"/>
            <a:r>
              <a:rPr lang="fr-FR" sz="1600" b="1" dirty="0">
                <a:solidFill>
                  <a:schemeClr val="accent5"/>
                </a:solidFill>
              </a:rPr>
              <a:t>Y compris  Insuffisance hépatique OUI/NON </a:t>
            </a:r>
          </a:p>
          <a:p>
            <a:pPr marL="360000" lvl="1"/>
            <a:endParaRPr lang="fr-FR" sz="1600" b="1" dirty="0">
              <a:solidFill>
                <a:schemeClr val="accent5"/>
              </a:solidFill>
            </a:endParaRPr>
          </a:p>
          <a:p>
            <a:pPr marL="360000" lvl="1"/>
            <a:endParaRPr lang="fr-FR" sz="1600" b="1" dirty="0">
              <a:solidFill>
                <a:schemeClr val="accent5"/>
              </a:solidFill>
            </a:endParaRPr>
          </a:p>
          <a:p>
            <a:pPr marL="360000" lvl="1"/>
            <a:r>
              <a:rPr lang="fr-FR" sz="1600" dirty="0">
                <a:solidFill>
                  <a:schemeClr val="accent5"/>
                </a:solidFill>
              </a:rPr>
              <a:t>Autres complications obésité</a:t>
            </a:r>
          </a:p>
          <a:p>
            <a:pPr marL="360000" lvl="1"/>
            <a:r>
              <a:rPr lang="fr-FR" sz="1600" dirty="0">
                <a:solidFill>
                  <a:schemeClr val="accent5"/>
                </a:solidFill>
              </a:rPr>
              <a:t>SAOS</a:t>
            </a:r>
          </a:p>
          <a:p>
            <a:pPr marL="360000" lvl="1"/>
            <a:r>
              <a:rPr lang="fr-FR" sz="1600" dirty="0">
                <a:solidFill>
                  <a:schemeClr val="accent5"/>
                </a:solidFill>
              </a:rPr>
              <a:t>SAOH</a:t>
            </a:r>
          </a:p>
          <a:p>
            <a:pPr marL="360000" lvl="1"/>
            <a:r>
              <a:rPr lang="fr-FR" sz="1600" dirty="0">
                <a:solidFill>
                  <a:schemeClr val="accent5"/>
                </a:solidFill>
              </a:rPr>
              <a:t>Etc..  </a:t>
            </a:r>
          </a:p>
        </p:txBody>
      </p:sp>
    </p:spTree>
    <p:extLst>
      <p:ext uri="{BB962C8B-B14F-4D97-AF65-F5344CB8AC3E}">
        <p14:creationId xmlns:p14="http://schemas.microsoft.com/office/powerpoint/2010/main" val="259134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V="1">
            <a:off x="293175" y="221673"/>
            <a:ext cx="11605649" cy="1017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71053" y="162035"/>
            <a:ext cx="115040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Présentation clinique: 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Antécédents et situation psychiatrique </a:t>
            </a:r>
            <a:endParaRPr lang="fr-FR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3175" y="1271700"/>
            <a:ext cx="116056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lvl="1"/>
            <a:endParaRPr lang="fr-FR" b="1" dirty="0">
              <a:solidFill>
                <a:schemeClr val="accent5"/>
              </a:solidFill>
            </a:endParaRPr>
          </a:p>
          <a:p>
            <a:pPr marL="360000" lvl="1"/>
            <a:r>
              <a:rPr lang="fr-FR" dirty="0">
                <a:solidFill>
                  <a:schemeClr val="accent5"/>
                </a:solidFill>
              </a:rPr>
              <a:t> </a:t>
            </a:r>
            <a:endParaRPr lang="fr-FR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96460" y="1298891"/>
            <a:ext cx="1160564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lvl="1"/>
            <a:r>
              <a:rPr lang="fr-FR" b="1" dirty="0">
                <a:solidFill>
                  <a:schemeClr val="accent5"/>
                </a:solidFill>
              </a:rPr>
              <a:t>ATCD pathologie psychiatrique OUI/NON</a:t>
            </a:r>
          </a:p>
          <a:p>
            <a:pPr marL="360000" lvl="1"/>
            <a:r>
              <a:rPr lang="fr-FR" dirty="0"/>
              <a:t>(par exemple, schizophrénie, trouble bipolaire, trouble de la personnalité) </a:t>
            </a:r>
          </a:p>
          <a:p>
            <a:pPr marL="360000" lvl="1"/>
            <a:r>
              <a:rPr lang="fr-FR" b="1" dirty="0">
                <a:solidFill>
                  <a:schemeClr val="accent5"/>
                </a:solidFill>
              </a:rPr>
              <a:t>Si oui précisez: </a:t>
            </a:r>
          </a:p>
          <a:p>
            <a:pPr marL="360000" lvl="1"/>
            <a:r>
              <a:rPr lang="fr-FR" dirty="0">
                <a:solidFill>
                  <a:schemeClr val="accent5"/>
                </a:solidFill>
              </a:rPr>
              <a:t> </a:t>
            </a:r>
          </a:p>
          <a:p>
            <a:pPr marL="360000" lvl="1"/>
            <a:r>
              <a:rPr lang="fr-FR" b="1" dirty="0">
                <a:solidFill>
                  <a:schemeClr val="accent5"/>
                </a:solidFill>
              </a:rPr>
              <a:t>ATCD épisode dépressif OUI/NON </a:t>
            </a:r>
          </a:p>
          <a:p>
            <a:pPr marL="360000" lvl="1"/>
            <a:r>
              <a:rPr lang="fr-FR" b="1" dirty="0">
                <a:solidFill>
                  <a:schemeClr val="accent5"/>
                </a:solidFill>
              </a:rPr>
              <a:t>Si oui au cours des 2 dernières années ? OUI/NON </a:t>
            </a:r>
          </a:p>
          <a:p>
            <a:pPr marL="360000" lvl="1"/>
            <a:endParaRPr lang="fr-FR" b="1" dirty="0">
              <a:solidFill>
                <a:schemeClr val="accent5"/>
              </a:solidFill>
            </a:endParaRPr>
          </a:p>
          <a:p>
            <a:pPr marL="360000" lvl="1"/>
            <a:r>
              <a:rPr lang="fr-FR" b="1" dirty="0">
                <a:solidFill>
                  <a:schemeClr val="accent5"/>
                </a:solidFill>
              </a:rPr>
              <a:t>ATCD tentative de suicide OUI/NON </a:t>
            </a:r>
          </a:p>
          <a:p>
            <a:pPr marL="360000" lvl="1"/>
            <a:endParaRPr lang="fr-FR" b="1" dirty="0">
              <a:solidFill>
                <a:schemeClr val="accent5"/>
              </a:solidFill>
            </a:endParaRPr>
          </a:p>
          <a:p>
            <a:pPr marL="360000" lvl="1"/>
            <a:endParaRPr lang="fr-FR" b="1" dirty="0">
              <a:solidFill>
                <a:schemeClr val="accent5"/>
              </a:solidFill>
            </a:endParaRPr>
          </a:p>
          <a:p>
            <a:pPr marL="360000" lvl="1"/>
            <a:r>
              <a:rPr lang="fr-FR" b="1" dirty="0">
                <a:solidFill>
                  <a:schemeClr val="accent5"/>
                </a:solidFill>
              </a:rPr>
              <a:t>Idées suicidaires actuellement  OUI/NON</a:t>
            </a:r>
          </a:p>
          <a:p>
            <a:pPr marL="360000" lvl="1"/>
            <a:r>
              <a:rPr lang="fr-FR" b="1" dirty="0">
                <a:solidFill>
                  <a:schemeClr val="accent5"/>
                </a:solidFill>
              </a:rPr>
              <a:t> </a:t>
            </a:r>
          </a:p>
          <a:p>
            <a:pPr marL="360000" lvl="1"/>
            <a:r>
              <a:rPr lang="fr-FR" dirty="0">
                <a:solidFill>
                  <a:schemeClr val="accent5"/>
                </a:solidFill>
              </a:rPr>
              <a:t>Situation psy actuelle, traitement, suivi</a:t>
            </a:r>
          </a:p>
          <a:p>
            <a:pPr marL="360000" lvl="1"/>
            <a:endParaRPr lang="fr-FR" sz="1400" dirty="0">
              <a:solidFill>
                <a:schemeClr val="accent5"/>
              </a:solidFill>
            </a:endParaRPr>
          </a:p>
          <a:p>
            <a:pPr marL="360000" lvl="1"/>
            <a:r>
              <a:rPr lang="fr-FR" dirty="0">
                <a:solidFill>
                  <a:schemeClr val="accent5"/>
                </a:solidFill>
              </a:rPr>
              <a:t> </a:t>
            </a:r>
            <a:endParaRPr lang="fr-FR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858457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V="1">
            <a:off x="293175" y="221673"/>
            <a:ext cx="11605649" cy="1017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71053" y="162035"/>
            <a:ext cx="115040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Présentation clinique</a:t>
            </a:r>
          </a:p>
          <a:p>
            <a:pPr algn="ctr"/>
            <a:r>
              <a:rPr lang="fr-F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Autres atteintes hypothalamiques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93175" y="1271700"/>
            <a:ext cx="116056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lvl="1"/>
            <a:endParaRPr lang="fr-FR" b="1" dirty="0">
              <a:solidFill>
                <a:schemeClr val="accent5"/>
              </a:solidFill>
            </a:endParaRPr>
          </a:p>
          <a:p>
            <a:pPr marL="360000" lvl="1"/>
            <a:r>
              <a:rPr lang="fr-FR" dirty="0">
                <a:solidFill>
                  <a:schemeClr val="accent5"/>
                </a:solidFill>
              </a:rPr>
              <a:t> </a:t>
            </a:r>
            <a:endParaRPr lang="fr-FR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216975" y="1271700"/>
            <a:ext cx="1160564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lvl="1"/>
            <a:endParaRPr lang="fr-FR" sz="1600" b="1" dirty="0">
              <a:solidFill>
                <a:schemeClr val="accent5"/>
              </a:solidFill>
            </a:endParaRPr>
          </a:p>
          <a:p>
            <a:pPr marL="360000" lvl="1"/>
            <a:endParaRPr lang="fr-FR" sz="1600" b="1" dirty="0">
              <a:solidFill>
                <a:schemeClr val="accent5"/>
              </a:solidFill>
            </a:endParaRPr>
          </a:p>
          <a:p>
            <a:pPr marL="360000" lvl="1"/>
            <a:endParaRPr lang="fr-FR" sz="1600" b="1" dirty="0">
              <a:solidFill>
                <a:schemeClr val="accent5"/>
              </a:solidFill>
            </a:endParaRPr>
          </a:p>
          <a:p>
            <a:pPr marL="360000" lvl="1"/>
            <a:r>
              <a:rPr lang="fr-FR" sz="1600" dirty="0">
                <a:solidFill>
                  <a:schemeClr val="accent5"/>
                </a:solidFill>
              </a:rPr>
              <a:t>Troubles du sommeil d’origine centrale OUI/NON</a:t>
            </a:r>
          </a:p>
          <a:p>
            <a:pPr marL="360000" lvl="1"/>
            <a:r>
              <a:rPr lang="fr-FR" sz="1600" dirty="0">
                <a:solidFill>
                  <a:schemeClr val="accent5"/>
                </a:solidFill>
              </a:rPr>
              <a:t>Si oui précisez </a:t>
            </a:r>
          </a:p>
          <a:p>
            <a:pPr marL="360000" lvl="1"/>
            <a:r>
              <a:rPr lang="fr-FR" sz="1600" dirty="0">
                <a:solidFill>
                  <a:schemeClr val="accent5"/>
                </a:solidFill>
              </a:rPr>
              <a:t>Une PSG a-t-elle été faite? </a:t>
            </a:r>
          </a:p>
          <a:p>
            <a:pPr marL="360000" lvl="1"/>
            <a:endParaRPr lang="fr-FR" sz="1600" dirty="0">
              <a:solidFill>
                <a:schemeClr val="accent5"/>
              </a:solidFill>
            </a:endParaRPr>
          </a:p>
          <a:p>
            <a:pPr marL="360000" lvl="1"/>
            <a:endParaRPr lang="fr-FR" sz="1600" dirty="0">
              <a:solidFill>
                <a:schemeClr val="accent5"/>
              </a:solidFill>
            </a:endParaRPr>
          </a:p>
          <a:p>
            <a:pPr marL="360000" lvl="1"/>
            <a:endParaRPr lang="fr-FR" sz="1600" b="1" dirty="0">
              <a:solidFill>
                <a:schemeClr val="accent5"/>
              </a:solidFill>
            </a:endParaRPr>
          </a:p>
          <a:p>
            <a:pPr marL="360000" lvl="1"/>
            <a:endParaRPr lang="fr-FR" sz="1600" b="1" dirty="0">
              <a:solidFill>
                <a:schemeClr val="accent5"/>
              </a:solidFill>
            </a:endParaRPr>
          </a:p>
          <a:p>
            <a:pPr marL="360000" lvl="1"/>
            <a:r>
              <a:rPr lang="fr-FR" sz="1600" dirty="0">
                <a:solidFill>
                  <a:schemeClr val="accent5"/>
                </a:solidFill>
              </a:rPr>
              <a:t>Troubles cognitifs, exécutifs,  adaptatifs, émotionnels OUI/NON</a:t>
            </a:r>
          </a:p>
          <a:p>
            <a:pPr marL="360000" lvl="1"/>
            <a:r>
              <a:rPr lang="fr-FR" sz="1600" dirty="0">
                <a:solidFill>
                  <a:schemeClr val="accent5"/>
                </a:solidFill>
              </a:rPr>
              <a:t>Si oui précisez </a:t>
            </a:r>
          </a:p>
          <a:p>
            <a:pPr marL="360000" lvl="1"/>
            <a:r>
              <a:rPr lang="fr-FR" sz="1600" dirty="0">
                <a:solidFill>
                  <a:schemeClr val="accent5"/>
                </a:solidFill>
              </a:rPr>
              <a:t>Si bilan fonctionnel neuropsychologiques faits mettre conclusions </a:t>
            </a:r>
            <a:endParaRPr lang="fr-FR" sz="1200" dirty="0">
              <a:solidFill>
                <a:schemeClr val="accent5"/>
              </a:solidFill>
            </a:endParaRPr>
          </a:p>
          <a:p>
            <a:pPr marL="360000" lvl="1"/>
            <a:endParaRPr lang="fr-FR" sz="1200" dirty="0">
              <a:solidFill>
                <a:schemeClr val="accent5"/>
              </a:solidFill>
            </a:endParaRPr>
          </a:p>
          <a:p>
            <a:pPr marL="360000" lvl="1"/>
            <a:endParaRPr lang="fr-FR" sz="1400" dirty="0">
              <a:solidFill>
                <a:schemeClr val="accent5"/>
              </a:solidFill>
            </a:endParaRPr>
          </a:p>
          <a:p>
            <a:pPr marL="360000" lvl="1"/>
            <a:r>
              <a:rPr lang="fr-FR" dirty="0">
                <a:solidFill>
                  <a:schemeClr val="accent5"/>
                </a:solidFill>
              </a:rPr>
              <a:t> </a:t>
            </a:r>
            <a:endParaRPr lang="fr-FR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  <a:p>
            <a:pPr lvl="1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9376944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1543</TotalTime>
  <Words>1085</Words>
  <Application>Microsoft Office PowerPoint</Application>
  <PresentationFormat>Grand écran</PresentationFormat>
  <Paragraphs>290</Paragraphs>
  <Slides>15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CHU Toulouse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BENVEGNU Grégoire</dc:creator>
  <cp:lastModifiedBy>LARRIEU Fabienne</cp:lastModifiedBy>
  <cp:revision>106</cp:revision>
  <dcterms:created xsi:type="dcterms:W3CDTF">2020-11-11T12:19:03Z</dcterms:created>
  <dcterms:modified xsi:type="dcterms:W3CDTF">2023-12-08T08:45:12Z</dcterms:modified>
</cp:coreProperties>
</file>